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8" r:id="rId4"/>
  </p:sldMasterIdLst>
  <p:notesMasterIdLst>
    <p:notesMasterId r:id="rId14"/>
  </p:notesMasterIdLst>
  <p:sldIdLst>
    <p:sldId id="256" r:id="rId5"/>
    <p:sldId id="257" r:id="rId6"/>
    <p:sldId id="263" r:id="rId7"/>
    <p:sldId id="258" r:id="rId8"/>
    <p:sldId id="260" r:id="rId9"/>
    <p:sldId id="267" r:id="rId10"/>
    <p:sldId id="268" r:id="rId11"/>
    <p:sldId id="264"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5" d="100"/>
          <a:sy n="75" d="100"/>
        </p:scale>
        <p:origin x="41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515C5E-54FB-40FF-8EAC-99976613F907}" type="datetimeFigureOut">
              <a:rPr lang="en-ZA" smtClean="0"/>
              <a:t>2022/04/15</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AC4DB2-BDF7-4272-833C-C3E421338DF3}" type="slidenum">
              <a:rPr lang="en-ZA" smtClean="0"/>
              <a:t>‹#›</a:t>
            </a:fld>
            <a:endParaRPr lang="en-ZA"/>
          </a:p>
        </p:txBody>
      </p:sp>
    </p:spTree>
    <p:extLst>
      <p:ext uri="{BB962C8B-B14F-4D97-AF65-F5344CB8AC3E}">
        <p14:creationId xmlns:p14="http://schemas.microsoft.com/office/powerpoint/2010/main" val="1983402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6AD6EE87-EBD5-4F12-A48A-63ACA297AC8F}" type="datetimeFigureOut">
              <a:rPr lang="en-US" smtClean="0"/>
              <a:t>4/15/2022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44544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CD73815-2707-4475-8F1A-B873CB631BB4}" type="datetimeFigureOut">
              <a:rPr lang="en-US" smtClean="0"/>
              <a:t>4/15/2022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36467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2A4AFB99-0EAB-4182-AFF8-E214C82A68F6}" type="datetimeFigureOut">
              <a:rPr lang="en-US" smtClean="0"/>
              <a:t>4/15/2022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28039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A5D3794B-289A-4A80-97D7-111025398D45}" type="datetimeFigureOut">
              <a:rPr lang="en-US" smtClean="0"/>
              <a:t>4/15/2022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06228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61015F-7CC6-4D0A-9D87-873EA4C304CC}" type="datetimeFigureOut">
              <a:rPr lang="en-US" smtClean="0"/>
              <a:t>4/15/2022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42711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93C6A301-0538-44EC-B09D-202E1042A48B}" type="datetimeFigureOut">
              <a:rPr lang="en-US" smtClean="0"/>
              <a:t>4/15/2022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26826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D789574A-8875-45EF-8EA2-3CAA0F7ABC4C}" type="datetimeFigureOut">
              <a:rPr lang="en-US" smtClean="0"/>
              <a:t>4/15/2022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11766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67EF4D4C-5367-4C26-9E2B-D8088D7FCA81}" type="datetimeFigureOut">
              <a:rPr lang="en-US" smtClean="0"/>
              <a:t>4/15/2022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66732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4/15/2022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53137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5C68B11-C5A8-448C-8CE9-B1A273C79CFC}" type="datetimeFigureOut">
              <a:rPr lang="en-US" smtClean="0"/>
              <a:t>4/15/2022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18088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16CA0-919D-4A49-9C8A-62FDFB3A5183}" type="datetimeFigureOut">
              <a:rPr lang="en-US" smtClean="0"/>
              <a:t>4/15/2022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2399153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298CD5-6C1E-4009-B41F-6DF62E31D3BE}" type="datetimeFigureOut">
              <a:rPr lang="en-US" smtClean="0"/>
              <a:pPr/>
              <a:t>4/15/2022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6726863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0"/>
            <a:ext cx="11998036" cy="6858000"/>
          </a:xfrm>
        </p:spPr>
        <p:txBody>
          <a:bodyPr/>
          <a:lstStyle/>
          <a:p>
            <a:pPr algn="ctr"/>
            <a:r>
              <a:rPr lang="en-US" sz="3200" b="1" dirty="0" smtClean="0">
                <a:latin typeface="Arial Rounded MT Bold" panose="020F0704030504030204" pitchFamily="34" charset="0"/>
              </a:rPr>
              <a:t>A RESEARCH AGENDA FOR INDIGENOUS AFRICAN RELIGION(S) AND THE LAW </a:t>
            </a:r>
            <a:r>
              <a:rPr lang="en-US" sz="3200" b="1" i="1" dirty="0" smtClean="0">
                <a:latin typeface="Arial Rounded MT Bold" panose="020F0704030504030204" pitchFamily="34" charset="0"/>
              </a:rPr>
              <a:t/>
            </a:r>
            <a:br>
              <a:rPr lang="en-US" sz="3200" b="1" i="1" dirty="0" smtClean="0">
                <a:latin typeface="Arial Rounded MT Bold" panose="020F0704030504030204" pitchFamily="34" charset="0"/>
              </a:rPr>
            </a:br>
            <a:r>
              <a:rPr lang="en-US" i="1" dirty="0" smtClean="0"/>
              <a:t/>
            </a:r>
            <a:br>
              <a:rPr lang="en-US" i="1" dirty="0" smtClean="0"/>
            </a:br>
            <a:r>
              <a:rPr lang="en-US" dirty="0" smtClean="0">
                <a:latin typeface="Arial Rounded MT Bold" panose="020F0704030504030204" pitchFamily="34" charset="0"/>
              </a:rPr>
              <a:t>ES NWAUCHE</a:t>
            </a:r>
            <a:br>
              <a:rPr lang="en-US" dirty="0" smtClean="0">
                <a:latin typeface="Arial Rounded MT Bold" panose="020F0704030504030204" pitchFamily="34" charset="0"/>
              </a:rPr>
            </a:br>
            <a:r>
              <a:rPr lang="en-US" sz="3200" b="1" i="1" dirty="0" smtClean="0"/>
              <a:t>Professor of Law</a:t>
            </a:r>
            <a:br>
              <a:rPr lang="en-US" sz="3200" b="1" i="1" dirty="0" smtClean="0"/>
            </a:br>
            <a:r>
              <a:rPr lang="en-US" sz="3200" b="1" i="1" dirty="0" smtClean="0"/>
              <a:t>NELSON MANDELA SCHOOL OF LAW</a:t>
            </a:r>
            <a:endParaRPr lang="en-ZA" sz="3200" b="1" i="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006" y="5056632"/>
            <a:ext cx="3240024" cy="1801368"/>
          </a:xfrm>
          <a:prstGeom prst="rect">
            <a:avLst/>
          </a:prstGeom>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1703647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3964"/>
            <a:ext cx="12192000" cy="803563"/>
          </a:xfrm>
        </p:spPr>
        <p:txBody>
          <a:bodyPr/>
          <a:lstStyle/>
          <a:p>
            <a:pPr algn="ctr"/>
            <a:r>
              <a:rPr lang="en-US" dirty="0" smtClean="0">
                <a:latin typeface="Arial Rounded MT Bold" panose="020F0704030504030204" pitchFamily="34" charset="0"/>
              </a:rPr>
              <a:t>OUTLINE</a:t>
            </a:r>
            <a:endParaRPr lang="en-ZA" dirty="0">
              <a:latin typeface="Arial Rounded MT Bold" panose="020F0704030504030204" pitchFamily="34" charset="0"/>
            </a:endParaRPr>
          </a:p>
        </p:txBody>
      </p:sp>
      <p:sp>
        <p:nvSpPr>
          <p:cNvPr id="3" name="Content Placeholder 2"/>
          <p:cNvSpPr>
            <a:spLocks noGrp="1"/>
          </p:cNvSpPr>
          <p:nvPr>
            <p:ph idx="1"/>
          </p:nvPr>
        </p:nvSpPr>
        <p:spPr>
          <a:xfrm>
            <a:off x="0" y="997527"/>
            <a:ext cx="10147768" cy="5860473"/>
          </a:xfrm>
        </p:spPr>
        <p:txBody>
          <a:bodyPr>
            <a:normAutofit fontScale="62500" lnSpcReduction="20000"/>
          </a:bodyPr>
          <a:lstStyle/>
          <a:p>
            <a:pPr algn="just"/>
            <a:endParaRPr lang="en-US" sz="4000" dirty="0" smtClean="0">
              <a:latin typeface="Arial Rounded MT Bold" panose="020F0704030504030204" pitchFamily="34" charset="0"/>
            </a:endParaRPr>
          </a:p>
          <a:p>
            <a:pPr algn="ctr"/>
            <a:r>
              <a:rPr lang="en-US" sz="4000" dirty="0" smtClean="0">
                <a:latin typeface="Arial Rounded MT Bold" panose="020F0704030504030204" pitchFamily="34" charset="0"/>
              </a:rPr>
              <a:t>INTRODUCTION</a:t>
            </a:r>
          </a:p>
          <a:p>
            <a:pPr marL="0" indent="0" algn="ctr">
              <a:buNone/>
            </a:pPr>
            <a:endParaRPr lang="en-US" sz="4000" dirty="0">
              <a:latin typeface="Arial Rounded MT Bold" panose="020F0704030504030204" pitchFamily="34" charset="0"/>
            </a:endParaRPr>
          </a:p>
          <a:p>
            <a:pPr algn="ctr"/>
            <a:r>
              <a:rPr lang="en-US" sz="4000" dirty="0" smtClean="0">
                <a:latin typeface="Arial Rounded MT Bold" panose="020F0704030504030204" pitchFamily="34" charset="0"/>
              </a:rPr>
              <a:t>WHY A RESEARCH AGENDA  </a:t>
            </a:r>
          </a:p>
          <a:p>
            <a:pPr marL="0" indent="0" algn="ctr">
              <a:buNone/>
            </a:pPr>
            <a:endParaRPr lang="en-US" sz="4000" dirty="0" smtClean="0">
              <a:latin typeface="Arial Rounded MT Bold" panose="020F0704030504030204" pitchFamily="34" charset="0"/>
            </a:endParaRPr>
          </a:p>
          <a:p>
            <a:pPr algn="ctr"/>
            <a:r>
              <a:rPr lang="en-US" sz="4000" dirty="0" smtClean="0">
                <a:latin typeface="Arial Rounded MT Bold" panose="020F0704030504030204" pitchFamily="34" charset="0"/>
              </a:rPr>
              <a:t>INDIGENOUS AFRICAN RELIGION AND LAW AS CULTURAL SYSTEMS</a:t>
            </a:r>
          </a:p>
          <a:p>
            <a:pPr algn="ctr"/>
            <a:endParaRPr lang="en-US" sz="4000" dirty="0" smtClean="0">
              <a:latin typeface="Arial Rounded MT Bold" panose="020F0704030504030204" pitchFamily="34" charset="0"/>
            </a:endParaRPr>
          </a:p>
          <a:p>
            <a:pPr algn="ctr"/>
            <a:r>
              <a:rPr lang="en-US" sz="4000" dirty="0" smtClean="0">
                <a:latin typeface="Arial Rounded MT Bold" panose="020F0704030504030204" pitchFamily="34" charset="0"/>
              </a:rPr>
              <a:t>BELIEF OPINION AND PRACTICE</a:t>
            </a:r>
          </a:p>
          <a:p>
            <a:pPr algn="ctr"/>
            <a:endParaRPr lang="en-US" sz="4000" dirty="0" smtClean="0">
              <a:latin typeface="Arial Rounded MT Bold" panose="020F0704030504030204" pitchFamily="34" charset="0"/>
            </a:endParaRPr>
          </a:p>
          <a:p>
            <a:pPr algn="ctr"/>
            <a:r>
              <a:rPr lang="en-US" sz="4000" dirty="0" smtClean="0">
                <a:latin typeface="Arial Rounded MT Bold" panose="020F0704030504030204" pitchFamily="34" charset="0"/>
              </a:rPr>
              <a:t>COMMUNITY</a:t>
            </a:r>
          </a:p>
          <a:p>
            <a:pPr algn="ctr"/>
            <a:endParaRPr lang="en-US" sz="4000" dirty="0" smtClean="0">
              <a:latin typeface="Arial Rounded MT Bold" panose="020F0704030504030204" pitchFamily="34" charset="0"/>
            </a:endParaRPr>
          </a:p>
          <a:p>
            <a:pPr algn="ctr"/>
            <a:r>
              <a:rPr lang="en-US" sz="4000" dirty="0" smtClean="0">
                <a:latin typeface="Arial Rounded MT Bold" panose="020F0704030504030204" pitchFamily="34" charset="0"/>
              </a:rPr>
              <a:t>VALUES </a:t>
            </a:r>
          </a:p>
          <a:p>
            <a:pPr algn="ctr"/>
            <a:endParaRPr lang="en-US" sz="4000" dirty="0" smtClean="0">
              <a:latin typeface="Arial Rounded MT Bold" panose="020F0704030504030204" pitchFamily="34" charset="0"/>
            </a:endParaRPr>
          </a:p>
          <a:p>
            <a:pPr algn="ctr"/>
            <a:r>
              <a:rPr lang="en-US" sz="4000" dirty="0" smtClean="0">
                <a:latin typeface="Arial Rounded MT Bold" panose="020F0704030504030204" pitchFamily="34" charset="0"/>
              </a:rPr>
              <a:t>CONCLUSION</a:t>
            </a:r>
            <a:endParaRPr lang="en-ZA" sz="4000" dirty="0">
              <a:latin typeface="Arial Rounded MT Bold" panose="020F070403050403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17100" y="5410200"/>
            <a:ext cx="2180936" cy="1447800"/>
          </a:xfrm>
          <a:prstGeom prst="rect">
            <a:avLst/>
          </a:prstGeom>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1927424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594359"/>
          </a:xfrm>
        </p:spPr>
        <p:txBody>
          <a:bodyPr>
            <a:normAutofit fontScale="90000"/>
          </a:bodyPr>
          <a:lstStyle/>
          <a:p>
            <a:pPr algn="ctr"/>
            <a:r>
              <a:rPr lang="en-US" b="1" dirty="0" smtClean="0">
                <a:latin typeface="Arial Rounded MT Bold" panose="020F0704030504030204" pitchFamily="34" charset="0"/>
              </a:rPr>
              <a:t>OVERVIEW</a:t>
            </a:r>
            <a:endParaRPr lang="en-ZA" b="1" dirty="0">
              <a:latin typeface="Arial Rounded MT Bold" panose="020F0704030504030204" pitchFamily="34" charset="0"/>
            </a:endParaRPr>
          </a:p>
        </p:txBody>
      </p:sp>
      <p:sp>
        <p:nvSpPr>
          <p:cNvPr id="3" name="Content Placeholder 2"/>
          <p:cNvSpPr>
            <a:spLocks noGrp="1"/>
          </p:cNvSpPr>
          <p:nvPr>
            <p:ph idx="1"/>
          </p:nvPr>
        </p:nvSpPr>
        <p:spPr>
          <a:xfrm>
            <a:off x="0" y="594360"/>
            <a:ext cx="10904220" cy="6263640"/>
          </a:xfrm>
        </p:spPr>
        <p:txBody>
          <a:bodyPr>
            <a:normAutofit fontScale="77500" lnSpcReduction="20000"/>
          </a:bodyPr>
          <a:lstStyle/>
          <a:p>
            <a:pPr algn="just"/>
            <a:r>
              <a:rPr lang="en-US" b="1" dirty="0" smtClean="0">
                <a:latin typeface="Arial Rounded MT Bold" panose="020F0704030504030204" pitchFamily="34" charset="0"/>
              </a:rPr>
              <a:t>The Problem A </a:t>
            </a:r>
            <a:r>
              <a:rPr lang="en-US" b="1" dirty="0">
                <a:latin typeface="Arial Rounded MT Bold" panose="020F0704030504030204" pitchFamily="34" charset="0"/>
              </a:rPr>
              <a:t>research agenda </a:t>
            </a:r>
            <a:r>
              <a:rPr lang="en-US" b="1" dirty="0" smtClean="0">
                <a:latin typeface="Arial Rounded MT Bold" panose="020F0704030504030204" pitchFamily="34" charset="0"/>
              </a:rPr>
              <a:t>addresses  </a:t>
            </a:r>
          </a:p>
          <a:p>
            <a:pPr algn="just"/>
            <a:r>
              <a:rPr lang="en-US" b="1" dirty="0" smtClean="0">
                <a:latin typeface="Arial Rounded MT Bold" panose="020F0704030504030204" pitchFamily="34" charset="0"/>
              </a:rPr>
              <a:t>The </a:t>
            </a:r>
            <a:r>
              <a:rPr lang="en-US" b="1" dirty="0">
                <a:latin typeface="Arial Rounded MT Bold" panose="020F0704030504030204" pitchFamily="34" charset="0"/>
              </a:rPr>
              <a:t>overbearing influence of the law in defining religious </a:t>
            </a:r>
            <a:r>
              <a:rPr lang="en-US" b="1" dirty="0" smtClean="0">
                <a:latin typeface="Arial Rounded MT Bold" panose="020F0704030504030204" pitchFamily="34" charset="0"/>
              </a:rPr>
              <a:t>freedom even though ‘Law’ and “Religion” are cultural systems in cross cultural encounter</a:t>
            </a:r>
            <a:endParaRPr lang="en-US" b="1" dirty="0">
              <a:latin typeface="Arial Rounded MT Bold" panose="020F0704030504030204" pitchFamily="34" charset="0"/>
            </a:endParaRPr>
          </a:p>
          <a:p>
            <a:pPr lvl="1" algn="just"/>
            <a:r>
              <a:rPr lang="en-US" b="1" dirty="0">
                <a:latin typeface="Arial Rounded MT Bold" panose="020F0704030504030204" pitchFamily="34" charset="0"/>
              </a:rPr>
              <a:t>A DIALOGIC ENCOUNTER AS EQUALS</a:t>
            </a:r>
          </a:p>
          <a:p>
            <a:pPr lvl="1" algn="just"/>
            <a:r>
              <a:rPr lang="en-US" b="1" dirty="0">
                <a:latin typeface="Arial Rounded MT Bold" panose="020F0704030504030204" pitchFamily="34" charset="0"/>
              </a:rPr>
              <a:t>RELIGIOUS STUDIES AND ITS RESOURCES DOING </a:t>
            </a:r>
            <a:r>
              <a:rPr lang="en-US" b="1" dirty="0" smtClean="0">
                <a:latin typeface="Arial Rounded MT Bold" panose="020F0704030504030204" pitchFamily="34" charset="0"/>
              </a:rPr>
              <a:t>MORE</a:t>
            </a:r>
          </a:p>
          <a:p>
            <a:pPr lvl="1" algn="just"/>
            <a:endParaRPr lang="en-US" b="1" dirty="0" smtClean="0">
              <a:latin typeface="Arial Rounded MT Bold" panose="020F0704030504030204" pitchFamily="34" charset="0"/>
            </a:endParaRPr>
          </a:p>
          <a:p>
            <a:pPr algn="just"/>
            <a:r>
              <a:rPr lang="en-US" b="1" dirty="0" smtClean="0">
                <a:latin typeface="Arial Rounded MT Bold" panose="020F0704030504030204" pitchFamily="34" charset="0"/>
              </a:rPr>
              <a:t>The Overbearing influence of ‘</a:t>
            </a:r>
            <a:r>
              <a:rPr lang="en-US" b="1" dirty="0" err="1" smtClean="0">
                <a:latin typeface="Arial Rounded MT Bold" panose="020F0704030504030204" pitchFamily="34" charset="0"/>
              </a:rPr>
              <a:t>Christonormativity</a:t>
            </a:r>
            <a:r>
              <a:rPr lang="en-US" b="1" dirty="0" smtClean="0">
                <a:latin typeface="Arial Rounded MT Bold" panose="020F0704030504030204" pitchFamily="34" charset="0"/>
              </a:rPr>
              <a:t>’ and ‘</a:t>
            </a:r>
            <a:r>
              <a:rPr lang="en-US" b="1" dirty="0" err="1" smtClean="0">
                <a:latin typeface="Arial Rounded MT Bold" panose="020F0704030504030204" pitchFamily="34" charset="0"/>
              </a:rPr>
              <a:t>Islamonormativity</a:t>
            </a:r>
            <a:r>
              <a:rPr lang="en-US" b="1" dirty="0" smtClean="0">
                <a:latin typeface="Arial Rounded MT Bold" panose="020F0704030504030204" pitchFamily="34" charset="0"/>
              </a:rPr>
              <a:t>’ as the organizing ‘ethic’ around which majority Christian and African States are organized and the standard around which African indigenous religion and culture are assessed and evaluated as compliance tolerance and accommodation.</a:t>
            </a:r>
          </a:p>
          <a:p>
            <a:pPr algn="just"/>
            <a:r>
              <a:rPr lang="en-US" b="1" dirty="0" smtClean="0">
                <a:latin typeface="Arial Rounded MT Bold" panose="020F0704030504030204" pitchFamily="34" charset="0"/>
              </a:rPr>
              <a:t>Is there an academic </a:t>
            </a:r>
            <a:r>
              <a:rPr lang="en-US" b="1" dirty="0">
                <a:latin typeface="Arial Rounded MT Bold" panose="020F0704030504030204" pitchFamily="34" charset="0"/>
              </a:rPr>
              <a:t>sub-discipline of law and religion in Africa </a:t>
            </a:r>
            <a:endParaRPr lang="en-US" b="1" dirty="0" smtClean="0">
              <a:latin typeface="Arial Rounded MT Bold" panose="020F0704030504030204" pitchFamily="34" charset="0"/>
            </a:endParaRPr>
          </a:p>
          <a:p>
            <a:pPr algn="just"/>
            <a:r>
              <a:rPr lang="en-US" b="1" dirty="0" smtClean="0">
                <a:latin typeface="Arial Rounded MT Bold" panose="020F0704030504030204" pitchFamily="34" charset="0"/>
              </a:rPr>
              <a:t> Belief</a:t>
            </a:r>
            <a:r>
              <a:rPr lang="en-US" b="1" dirty="0">
                <a:latin typeface="Arial Rounded MT Bold" panose="020F0704030504030204" pitchFamily="34" charset="0"/>
              </a:rPr>
              <a:t>, opinion, practices community and </a:t>
            </a:r>
            <a:r>
              <a:rPr lang="en-US" b="1" dirty="0" smtClean="0">
                <a:latin typeface="Arial Rounded MT Bold" panose="020F0704030504030204" pitchFamily="34" charset="0"/>
              </a:rPr>
              <a:t>values to demonstrate   the enormous </a:t>
            </a:r>
            <a:r>
              <a:rPr lang="en-US" b="1" dirty="0">
                <a:latin typeface="Arial Rounded MT Bold" panose="020F0704030504030204" pitchFamily="34" charset="0"/>
              </a:rPr>
              <a:t>potential for indigenous African religion to shape influence complement and confront the Law. </a:t>
            </a:r>
            <a:r>
              <a:rPr lang="en-US" b="1" dirty="0" smtClean="0">
                <a:latin typeface="Arial Rounded MT Bold" panose="020F0704030504030204" pitchFamily="34" charset="0"/>
              </a:rPr>
              <a:t> </a:t>
            </a:r>
          </a:p>
          <a:p>
            <a:pPr algn="just"/>
            <a:r>
              <a:rPr lang="en-US" b="1" dirty="0" smtClean="0">
                <a:latin typeface="Arial Rounded MT Bold" panose="020F0704030504030204" pitchFamily="34" charset="0"/>
              </a:rPr>
              <a:t>Illusion that </a:t>
            </a:r>
            <a:r>
              <a:rPr lang="en-US" b="1" dirty="0">
                <a:latin typeface="Arial Rounded MT Bold" panose="020F0704030504030204" pitchFamily="34" charset="0"/>
              </a:rPr>
              <a:t>African States are ‘secular’ when in reality they are ‘</a:t>
            </a:r>
            <a:r>
              <a:rPr lang="en-US" b="1" i="1" dirty="0">
                <a:latin typeface="Arial Rounded MT Bold" panose="020F0704030504030204" pitchFamily="34" charset="0"/>
              </a:rPr>
              <a:t>de </a:t>
            </a:r>
            <a:r>
              <a:rPr lang="en-US" b="1" i="1" dirty="0" smtClean="0">
                <a:latin typeface="Arial Rounded MT Bold" panose="020F0704030504030204" pitchFamily="34" charset="0"/>
              </a:rPr>
              <a:t>facto’ </a:t>
            </a:r>
            <a:r>
              <a:rPr lang="en-US" b="1" dirty="0" smtClean="0">
                <a:latin typeface="Arial Rounded MT Bold" panose="020F0704030504030204" pitchFamily="34" charset="0"/>
              </a:rPr>
              <a:t>Religious States </a:t>
            </a:r>
          </a:p>
          <a:p>
            <a:pPr lvl="1" algn="just"/>
            <a:r>
              <a:rPr lang="en-US" b="1" dirty="0" smtClean="0">
                <a:latin typeface="Arial Rounded MT Bold" panose="020F0704030504030204" pitchFamily="34" charset="0"/>
              </a:rPr>
              <a:t>If they are ‘de facto’ religious States why are the World Religions the only religious sources influencing statecraft</a:t>
            </a:r>
          </a:p>
          <a:p>
            <a:pPr lvl="2" algn="just"/>
            <a:r>
              <a:rPr lang="en-US" b="1" dirty="0" smtClean="0">
                <a:latin typeface="Arial Rounded MT Bold" panose="020F0704030504030204" pitchFamily="34" charset="0"/>
              </a:rPr>
              <a:t>IAR have been  delegitimized and scrubbed from African customary/indigenous law and rendered largely  ‘toxic’ for inclusion as part of statecraft.</a:t>
            </a:r>
          </a:p>
          <a:p>
            <a:pPr lvl="1" algn="just"/>
            <a:endParaRPr lang="en-US" b="1" dirty="0" smtClean="0">
              <a:latin typeface="Arial Rounded MT Bold" panose="020F0704030504030204" pitchFamily="34" charset="0"/>
            </a:endParaRPr>
          </a:p>
          <a:p>
            <a:pPr algn="just"/>
            <a:endParaRPr lang="en-US" sz="2600" b="1" dirty="0" smtClean="0">
              <a:latin typeface="Arial Rounded MT Bold" panose="020F0704030504030204" pitchFamily="34" charset="0"/>
            </a:endParaRPr>
          </a:p>
          <a:p>
            <a:pPr algn="just"/>
            <a:endParaRPr lang="en-ZA" sz="2400" dirty="0">
              <a:latin typeface="Arial Rounded MT Bold" panose="020F070403050403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5562600"/>
            <a:ext cx="1962495" cy="1295400"/>
          </a:xfrm>
          <a:prstGeom prst="rect">
            <a:avLst/>
          </a:prstGeom>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2483552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51560"/>
          </a:xfrm>
        </p:spPr>
        <p:txBody>
          <a:bodyPr>
            <a:normAutofit fontScale="90000"/>
          </a:bodyPr>
          <a:lstStyle/>
          <a:p>
            <a:r>
              <a:rPr lang="en-US" dirty="0" smtClean="0"/>
              <a:t>			</a:t>
            </a:r>
            <a:r>
              <a:rPr lang="en-US" dirty="0" smtClean="0">
                <a:latin typeface="Arial Rounded MT Bold" panose="020F0704030504030204" pitchFamily="34" charset="0"/>
              </a:rPr>
              <a:t> </a:t>
            </a:r>
            <a:r>
              <a:rPr lang="en-US" sz="3600" b="1" dirty="0" smtClean="0">
                <a:latin typeface="Arial Rounded MT Bold" panose="020F0704030504030204" pitchFamily="34" charset="0"/>
              </a:rPr>
              <a:t>WHY A  RESEARCH AGENDA</a:t>
            </a:r>
            <a:br>
              <a:rPr lang="en-US" sz="3600" b="1" dirty="0" smtClean="0">
                <a:latin typeface="Arial Rounded MT Bold" panose="020F0704030504030204" pitchFamily="34" charset="0"/>
              </a:rPr>
            </a:br>
            <a:r>
              <a:rPr lang="en-US" sz="3600" b="1" dirty="0" smtClean="0">
                <a:latin typeface="Arial Rounded MT Bold" panose="020F0704030504030204" pitchFamily="34" charset="0"/>
              </a:rPr>
              <a:t> FOR INDIGENOUS AFRICAN RELIGION AND LAW</a:t>
            </a:r>
            <a:endParaRPr lang="en-US" sz="3600" b="1" dirty="0">
              <a:latin typeface="Arial Rounded MT Bold" panose="020F0704030504030204" pitchFamily="34" charset="0"/>
            </a:endParaRPr>
          </a:p>
        </p:txBody>
      </p:sp>
      <p:sp>
        <p:nvSpPr>
          <p:cNvPr id="3" name="Content Placeholder 2"/>
          <p:cNvSpPr>
            <a:spLocks noGrp="1"/>
          </p:cNvSpPr>
          <p:nvPr>
            <p:ph idx="1"/>
          </p:nvPr>
        </p:nvSpPr>
        <p:spPr>
          <a:xfrm>
            <a:off x="0" y="1051560"/>
            <a:ext cx="10559248" cy="5806440"/>
          </a:xfrm>
        </p:spPr>
        <p:txBody>
          <a:bodyPr>
            <a:normAutofit fontScale="92500" lnSpcReduction="10000"/>
          </a:bodyPr>
          <a:lstStyle/>
          <a:p>
            <a:pPr marL="0" indent="0" algn="just">
              <a:buNone/>
            </a:pPr>
            <a:r>
              <a:rPr lang="en-US" b="1" dirty="0" smtClean="0">
                <a:latin typeface="Arial Rounded MT Bold" panose="020F0704030504030204" pitchFamily="34" charset="0"/>
              </a:rPr>
              <a:t> RELIGIOUS RESOURCES TO ADDRESS THE DOMINANCE OF LAW OVER RELIGION</a:t>
            </a:r>
          </a:p>
          <a:p>
            <a:pPr lvl="1" algn="just">
              <a:buFont typeface="Wingdings" panose="05000000000000000000" pitchFamily="2" charset="2"/>
              <a:buChar char="q"/>
            </a:pPr>
            <a:r>
              <a:rPr lang="en-US" b="1" dirty="0" smtClean="0">
                <a:latin typeface="Arial Rounded MT Bold" panose="020F0704030504030204" pitchFamily="34" charset="0"/>
              </a:rPr>
              <a:t>WHY IS INDIGENOUS AFRICAN RELIGION RELATIVELY WORSE OFF</a:t>
            </a:r>
          </a:p>
          <a:p>
            <a:pPr lvl="1" algn="just">
              <a:buFont typeface="Wingdings" panose="05000000000000000000" pitchFamily="2" charset="2"/>
              <a:buChar char="q"/>
            </a:pPr>
            <a:r>
              <a:rPr lang="en-US" b="1" dirty="0">
                <a:latin typeface="Arial Rounded MT Bold" panose="020F0704030504030204" pitchFamily="34" charset="0"/>
              </a:rPr>
              <a:t>NO CENSUS CATERGORY FOR INDIGENOUS AFRICAN </a:t>
            </a:r>
            <a:r>
              <a:rPr lang="en-US" b="1" dirty="0" smtClean="0">
                <a:latin typeface="Arial Rounded MT Bold" panose="020F0704030504030204" pitchFamily="34" charset="0"/>
              </a:rPr>
              <a:t>RELIGION(S)</a:t>
            </a:r>
          </a:p>
          <a:p>
            <a:pPr lvl="1" algn="just">
              <a:buFont typeface="Wingdings" panose="05000000000000000000" pitchFamily="2" charset="2"/>
              <a:buChar char="q"/>
            </a:pPr>
            <a:r>
              <a:rPr lang="en-US" b="1" dirty="0" smtClean="0">
                <a:latin typeface="Arial Rounded MT Bold" panose="020F0704030504030204" pitchFamily="34" charset="0"/>
              </a:rPr>
              <a:t>IS THERE AN ACADEMIC DISCIPLINE OF LAW AND RELIGION IN AFRICA</a:t>
            </a:r>
          </a:p>
          <a:p>
            <a:pPr algn="just">
              <a:buFont typeface="Wingdings" panose="05000000000000000000" pitchFamily="2" charset="2"/>
              <a:buChar char="q"/>
            </a:pPr>
            <a:r>
              <a:rPr lang="en-US" b="1" dirty="0">
                <a:latin typeface="Arial Rounded MT Bold" panose="020F0704030504030204" pitchFamily="34" charset="0"/>
              </a:rPr>
              <a:t> INDIGENOUS AFRICAN RELIGION IS COMMUNAL AND/OR COLLECTIVE AND IS PART OF AFRICA’S PUBLIC LIFE</a:t>
            </a:r>
          </a:p>
          <a:p>
            <a:pPr lvl="1" algn="just">
              <a:buFont typeface="Wingdings" panose="05000000000000000000" pitchFamily="2" charset="2"/>
              <a:buChar char="q"/>
            </a:pPr>
            <a:r>
              <a:rPr lang="en-US" b="1" dirty="0">
                <a:latin typeface="Arial Rounded MT Bold" panose="020F0704030504030204" pitchFamily="34" charset="0"/>
              </a:rPr>
              <a:t>ILLUSION THAT AFRICAN STATES ARE ‘SECULAR’ </a:t>
            </a:r>
          </a:p>
          <a:p>
            <a:pPr lvl="1" algn="just">
              <a:buFont typeface="Wingdings" panose="05000000000000000000" pitchFamily="2" charset="2"/>
              <a:buChar char="q"/>
            </a:pPr>
            <a:r>
              <a:rPr lang="en-US" b="1" dirty="0">
                <a:latin typeface="Arial Rounded MT Bold" panose="020F0704030504030204" pitchFamily="34" charset="0"/>
              </a:rPr>
              <a:t>DE FACTO ‘RELIGIOUS STATES’ </a:t>
            </a:r>
          </a:p>
          <a:p>
            <a:pPr lvl="1" algn="just">
              <a:buFont typeface="Wingdings" panose="05000000000000000000" pitchFamily="2" charset="2"/>
              <a:buChar char="q"/>
            </a:pPr>
            <a:r>
              <a:rPr lang="en-US" b="1" dirty="0">
                <a:latin typeface="Arial Rounded MT Bold" panose="020F0704030504030204" pitchFamily="34" charset="0"/>
              </a:rPr>
              <a:t>THE RETREAT OF RELIGION AS A PREFERRED VALUE OF STATECRAFT IN MANY AFRICAN STATES</a:t>
            </a:r>
          </a:p>
          <a:p>
            <a:pPr lvl="1" algn="just">
              <a:buFont typeface="Wingdings" panose="05000000000000000000" pitchFamily="2" charset="2"/>
              <a:buChar char="q"/>
            </a:pPr>
            <a:r>
              <a:rPr lang="en-US" b="1" dirty="0">
                <a:latin typeface="Arial Rounded MT Bold" panose="020F0704030504030204" pitchFamily="34" charset="0"/>
              </a:rPr>
              <a:t>RELIGIOUS STATES THAT PAY NO ATTENTION TO IAR</a:t>
            </a:r>
          </a:p>
          <a:p>
            <a:pPr algn="just">
              <a:buFont typeface="Wingdings" panose="05000000000000000000" pitchFamily="2" charset="2"/>
              <a:buChar char="q"/>
            </a:pPr>
            <a:r>
              <a:rPr lang="en-US" b="1" dirty="0" smtClean="0">
                <a:latin typeface="Arial Rounded MT Bold" panose="020F0704030504030204" pitchFamily="34" charset="0"/>
              </a:rPr>
              <a:t>UNDERSTANDING HOW ‘LAW’ HAS POSITIVELY IMPACTED ASPECTS OF INDIGENOUS RELIGION AND CULTURE</a:t>
            </a:r>
          </a:p>
          <a:p>
            <a:pPr lvl="1" algn="just">
              <a:buFont typeface="Wingdings" panose="05000000000000000000" pitchFamily="2" charset="2"/>
              <a:buChar char="q"/>
            </a:pPr>
            <a:r>
              <a:rPr lang="en-US" b="1" dirty="0" smtClean="0">
                <a:latin typeface="Arial Rounded MT Bold" panose="020F0704030504030204" pitchFamily="34" charset="0"/>
              </a:rPr>
              <a:t>GENDER DISCRIMINATION</a:t>
            </a:r>
          </a:p>
          <a:p>
            <a:pPr marL="457200" lvl="1" indent="0" algn="just">
              <a:buNone/>
            </a:pPr>
            <a:r>
              <a:rPr lang="en-US" b="1" dirty="0" smtClean="0">
                <a:latin typeface="Arial Rounded MT Bold" panose="020F0704030504030204" pitchFamily="34" charset="0"/>
              </a:rPr>
              <a:t> </a:t>
            </a:r>
          </a:p>
          <a:p>
            <a:pPr marL="0" indent="0" algn="just">
              <a:buNone/>
            </a:pPr>
            <a:endParaRPr lang="en-US" b="1" dirty="0" smtClean="0">
              <a:latin typeface="Arial Rounded MT Bold" panose="020F0704030504030204" pitchFamily="34" charset="0"/>
            </a:endParaRPr>
          </a:p>
          <a:p>
            <a:pPr marL="914400" lvl="2" indent="0" algn="just">
              <a:buNone/>
            </a:pPr>
            <a:endParaRPr lang="en-US" b="1" dirty="0" smtClean="0">
              <a:latin typeface="Arial Rounded MT Bold" panose="020F0704030504030204" pitchFamily="34" charset="0"/>
            </a:endParaRPr>
          </a:p>
          <a:p>
            <a:pPr lvl="1" algn="just">
              <a:buFont typeface="Wingdings" panose="05000000000000000000" pitchFamily="2" charset="2"/>
              <a:buChar char="q"/>
            </a:pPr>
            <a:endParaRPr lang="en-US" b="1" dirty="0" smtClean="0">
              <a:latin typeface="Arial Rounded MT Bold" panose="020F0704030504030204" pitchFamily="34" charset="0"/>
            </a:endParaRPr>
          </a:p>
          <a:p>
            <a:pPr algn="just">
              <a:buFont typeface="Wingdings" panose="05000000000000000000" pitchFamily="2" charset="2"/>
              <a:buChar char="q"/>
            </a:pPr>
            <a:endParaRPr lang="en-US" dirty="0" smtClean="0">
              <a:latin typeface="Arial Rounded MT Bold" panose="020F0704030504030204" pitchFamily="34" charset="0"/>
            </a:endParaRPr>
          </a:p>
          <a:p>
            <a:pPr algn="just">
              <a:buFont typeface="Wingdings" panose="05000000000000000000" pitchFamily="2" charset="2"/>
              <a:buChar char="q"/>
            </a:pPr>
            <a:endParaRPr lang="en-Z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59248" y="5829300"/>
            <a:ext cx="1850268" cy="1028700"/>
          </a:xfrm>
          <a:prstGeom prst="rect">
            <a:avLst/>
          </a:prstGeom>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318897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533400"/>
          </a:xfrm>
        </p:spPr>
        <p:txBody>
          <a:bodyPr>
            <a:normAutofit/>
          </a:bodyPr>
          <a:lstStyle/>
          <a:p>
            <a:pPr algn="ctr"/>
            <a:r>
              <a:rPr lang="en-US" sz="1600" b="1" dirty="0" smtClean="0">
                <a:latin typeface="Arial Rounded MT Bold" panose="020F0704030504030204" pitchFamily="34" charset="0"/>
              </a:rPr>
              <a:t>THE DISMAL STATE OF THE IMPACT OF LAW ON INDIGENOUS AFRICAN RELIGION AND THE ‘POTENTIAL’ REDEMPTION OF RELIGIOUS RESOURCES  </a:t>
            </a:r>
            <a:endParaRPr lang="en-US" sz="1600" b="1" dirty="0">
              <a:latin typeface="Arial Rounded MT Bold" panose="020F0704030504030204" pitchFamily="34" charset="0"/>
            </a:endParaRPr>
          </a:p>
        </p:txBody>
      </p:sp>
      <p:sp>
        <p:nvSpPr>
          <p:cNvPr id="3" name="Content Placeholder 2"/>
          <p:cNvSpPr>
            <a:spLocks noGrp="1"/>
          </p:cNvSpPr>
          <p:nvPr>
            <p:ph idx="1"/>
          </p:nvPr>
        </p:nvSpPr>
        <p:spPr>
          <a:xfrm>
            <a:off x="0" y="533400"/>
            <a:ext cx="10789920" cy="6324600"/>
          </a:xfrm>
        </p:spPr>
        <p:txBody>
          <a:bodyPr>
            <a:normAutofit fontScale="92500"/>
          </a:bodyPr>
          <a:lstStyle/>
          <a:p>
            <a:pPr algn="just"/>
            <a:r>
              <a:rPr lang="en-US" dirty="0">
                <a:latin typeface="Arial Rounded MT Bold" panose="020F0704030504030204" pitchFamily="34" charset="0"/>
              </a:rPr>
              <a:t>A</a:t>
            </a:r>
            <a:r>
              <a:rPr lang="en-US" dirty="0" smtClean="0">
                <a:latin typeface="Arial Rounded MT Bold" panose="020F0704030504030204" pitchFamily="34" charset="0"/>
              </a:rPr>
              <a:t> </a:t>
            </a:r>
            <a:r>
              <a:rPr lang="en-US" dirty="0">
                <a:latin typeface="Arial Rounded MT Bold" panose="020F0704030504030204" pitchFamily="34" charset="0"/>
              </a:rPr>
              <a:t>religion that is oral without ‘canonical text’ clergy; no assurance of salvation some have stated ‘no system of theology</a:t>
            </a:r>
            <a:r>
              <a:rPr lang="en-US" dirty="0" smtClean="0">
                <a:latin typeface="Arial Rounded MT Bold" panose="020F0704030504030204" pitchFamily="34" charset="0"/>
              </a:rPr>
              <a:t>’</a:t>
            </a:r>
          </a:p>
          <a:p>
            <a:pPr lvl="1" algn="just"/>
            <a:r>
              <a:rPr lang="en-US" dirty="0" smtClean="0">
                <a:solidFill>
                  <a:srgbClr val="FF0000"/>
                </a:solidFill>
                <a:latin typeface="Arial Rounded MT Bold" panose="020F0704030504030204" pitchFamily="34" charset="0"/>
              </a:rPr>
              <a:t>Is there a need for Systemization/Study</a:t>
            </a:r>
          </a:p>
          <a:p>
            <a:pPr lvl="2" algn="just"/>
            <a:r>
              <a:rPr lang="en-US" dirty="0" err="1" smtClean="0">
                <a:solidFill>
                  <a:srgbClr val="FF0000"/>
                </a:solidFill>
                <a:latin typeface="Arial Rounded MT Bold" panose="020F0704030504030204" pitchFamily="34" charset="0"/>
              </a:rPr>
              <a:t>Africania</a:t>
            </a:r>
            <a:r>
              <a:rPr lang="en-US" dirty="0" smtClean="0">
                <a:solidFill>
                  <a:srgbClr val="FF0000"/>
                </a:solidFill>
                <a:latin typeface="Arial Rounded MT Bold" panose="020F0704030504030204" pitchFamily="34" charset="0"/>
              </a:rPr>
              <a:t> Movement</a:t>
            </a:r>
          </a:p>
          <a:p>
            <a:pPr lvl="2" algn="just"/>
            <a:r>
              <a:rPr lang="en-US" dirty="0" err="1" smtClean="0">
                <a:solidFill>
                  <a:srgbClr val="FF0000"/>
                </a:solidFill>
                <a:latin typeface="Arial Rounded MT Bold" panose="020F0704030504030204" pitchFamily="34" charset="0"/>
              </a:rPr>
              <a:t>Gordianism</a:t>
            </a:r>
            <a:r>
              <a:rPr lang="en-US" dirty="0" smtClean="0">
                <a:solidFill>
                  <a:srgbClr val="FF0000"/>
                </a:solidFill>
                <a:latin typeface="Arial Rounded MT Bold" panose="020F0704030504030204" pitchFamily="34" charset="0"/>
              </a:rPr>
              <a:t> </a:t>
            </a:r>
            <a:endParaRPr lang="en-US" dirty="0">
              <a:solidFill>
                <a:srgbClr val="FF0000"/>
              </a:solidFill>
              <a:latin typeface="Arial Rounded MT Bold" panose="020F0704030504030204" pitchFamily="34" charset="0"/>
            </a:endParaRPr>
          </a:p>
          <a:p>
            <a:pPr algn="just"/>
            <a:r>
              <a:rPr lang="en-US" dirty="0" smtClean="0">
                <a:latin typeface="Arial Rounded MT Bold" panose="020F0704030504030204" pitchFamily="34" charset="0"/>
              </a:rPr>
              <a:t>Flexible and Tolerant</a:t>
            </a:r>
          </a:p>
          <a:p>
            <a:pPr lvl="1" algn="just"/>
            <a:r>
              <a:rPr lang="en-US" i="1" dirty="0" smtClean="0">
                <a:solidFill>
                  <a:srgbClr val="FF0000"/>
                </a:solidFill>
                <a:latin typeface="Arial Rounded MT Bold" panose="020F0704030504030204" pitchFamily="34" charset="0"/>
              </a:rPr>
              <a:t>How do we account for IAR in its reconfigured forms such as African Initiated Churches (AIC)</a:t>
            </a:r>
          </a:p>
          <a:p>
            <a:pPr algn="just"/>
            <a:r>
              <a:rPr lang="en-US" dirty="0" smtClean="0">
                <a:latin typeface="Arial Rounded MT Bold" panose="020F0704030504030204" pitchFamily="34" charset="0"/>
              </a:rPr>
              <a:t>Communal and Collective</a:t>
            </a:r>
            <a:endParaRPr lang="en-US" i="1" dirty="0" smtClean="0">
              <a:solidFill>
                <a:srgbClr val="FF0000"/>
              </a:solidFill>
              <a:latin typeface="Arial Rounded MT Bold" panose="020F0704030504030204" pitchFamily="34" charset="0"/>
            </a:endParaRPr>
          </a:p>
          <a:p>
            <a:pPr lvl="1" algn="just"/>
            <a:r>
              <a:rPr lang="en-US" i="1" dirty="0" smtClean="0">
                <a:solidFill>
                  <a:srgbClr val="FF0000"/>
                </a:solidFill>
                <a:latin typeface="Arial Rounded MT Bold" panose="020F0704030504030204" pitchFamily="34" charset="0"/>
              </a:rPr>
              <a:t>Have we done enough to explain what is ‘communal’ and ‘collective’</a:t>
            </a:r>
          </a:p>
          <a:p>
            <a:pPr lvl="1" algn="just"/>
            <a:r>
              <a:rPr lang="en-US" i="1" dirty="0" smtClean="0">
                <a:solidFill>
                  <a:srgbClr val="FF0000"/>
                </a:solidFill>
                <a:latin typeface="Arial Rounded MT Bold" panose="020F0704030504030204" pitchFamily="34" charset="0"/>
              </a:rPr>
              <a:t>Has IAR become consumed by secular narratives such as  what now </a:t>
            </a:r>
            <a:r>
              <a:rPr lang="en-US" i="1" smtClean="0">
                <a:solidFill>
                  <a:srgbClr val="FF0000"/>
                </a:solidFill>
                <a:latin typeface="Arial Rounded MT Bold" panose="020F0704030504030204" pitchFamily="34" charset="0"/>
              </a:rPr>
              <a:t>have as customary </a:t>
            </a:r>
            <a:r>
              <a:rPr lang="en-US" i="1" dirty="0" smtClean="0">
                <a:solidFill>
                  <a:srgbClr val="FF0000"/>
                </a:solidFill>
                <a:latin typeface="Arial Rounded MT Bold" panose="020F0704030504030204" pitchFamily="34" charset="0"/>
              </a:rPr>
              <a:t>Law as an example of unequal relationship of ‘religion’ and </a:t>
            </a:r>
            <a:r>
              <a:rPr lang="en-US" i="1" smtClean="0">
                <a:solidFill>
                  <a:srgbClr val="FF0000"/>
                </a:solidFill>
                <a:latin typeface="Arial Rounded MT Bold" panose="020F0704030504030204" pitchFamily="34" charset="0"/>
              </a:rPr>
              <a:t>‘law’</a:t>
            </a:r>
            <a:endParaRPr lang="en-US" i="1" dirty="0" smtClean="0">
              <a:solidFill>
                <a:srgbClr val="FF0000"/>
              </a:solidFill>
              <a:latin typeface="Arial Rounded MT Bold" panose="020F0704030504030204" pitchFamily="34" charset="0"/>
            </a:endParaRPr>
          </a:p>
          <a:p>
            <a:pPr algn="just"/>
            <a:r>
              <a:rPr lang="en-US" dirty="0" smtClean="0">
                <a:latin typeface="Arial Rounded MT Bold" panose="020F0704030504030204" pitchFamily="34" charset="0"/>
              </a:rPr>
              <a:t>How does the Law understand and apply the notion of THE ‘sacred’</a:t>
            </a:r>
          </a:p>
          <a:p>
            <a:pPr lvl="1" algn="just"/>
            <a:r>
              <a:rPr lang="en-US" dirty="0" smtClean="0">
                <a:latin typeface="Arial Rounded MT Bold" panose="020F0704030504030204" pitchFamily="34" charset="0"/>
              </a:rPr>
              <a:t>Courts pretend they are not interested in religious claims which does not address the judges familiarity with the World Religions  </a:t>
            </a:r>
          </a:p>
          <a:p>
            <a:pPr algn="just"/>
            <a:endParaRPr lang="en-US" dirty="0" smtClean="0"/>
          </a:p>
          <a:p>
            <a:pPr algn="just"/>
            <a:endParaRPr lang="en-US" dirty="0" smtClean="0"/>
          </a:p>
          <a:p>
            <a:pPr algn="just"/>
            <a:endParaRPr lang="en-US" dirty="0" smtClean="0"/>
          </a:p>
          <a:p>
            <a:pPr algn="just"/>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1800" y="5758431"/>
            <a:ext cx="1977736" cy="1099569"/>
          </a:xfrm>
          <a:prstGeom prst="rect">
            <a:avLst/>
          </a:prstGeom>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3431697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482599"/>
          </a:xfrm>
        </p:spPr>
        <p:txBody>
          <a:bodyPr>
            <a:normAutofit fontScale="90000"/>
          </a:bodyPr>
          <a:lstStyle/>
          <a:p>
            <a:r>
              <a:rPr lang="en-US" dirty="0" smtClean="0">
                <a:latin typeface="Arial Rounded MT Bold" panose="020F0704030504030204" pitchFamily="34" charset="0"/>
              </a:rPr>
              <a:t>IAR BELIEFS/OPINION AND PRACTICE</a:t>
            </a:r>
            <a:endParaRPr lang="en-ZA" dirty="0">
              <a:latin typeface="Arial Rounded MT Bold" panose="020F0704030504030204" pitchFamily="34" charset="0"/>
            </a:endParaRPr>
          </a:p>
        </p:txBody>
      </p:sp>
      <p:sp>
        <p:nvSpPr>
          <p:cNvPr id="3" name="Content Placeholder 2"/>
          <p:cNvSpPr>
            <a:spLocks noGrp="1"/>
          </p:cNvSpPr>
          <p:nvPr>
            <p:ph idx="1"/>
          </p:nvPr>
        </p:nvSpPr>
        <p:spPr>
          <a:xfrm>
            <a:off x="0" y="482600"/>
            <a:ext cx="12192000" cy="6375399"/>
          </a:xfrm>
        </p:spPr>
        <p:txBody>
          <a:bodyPr/>
          <a:lstStyle/>
          <a:p>
            <a:pPr marL="457200" lvl="1" indent="0">
              <a:buNone/>
            </a:pPr>
            <a:endParaRPr lang="en-US" dirty="0" smtClean="0"/>
          </a:p>
          <a:p>
            <a:r>
              <a:rPr lang="en-US" dirty="0" smtClean="0">
                <a:latin typeface="Arial Rounded MT Bold" panose="020F0704030504030204" pitchFamily="34" charset="0"/>
              </a:rPr>
              <a:t>The Inability of ‘Toleration’ and ‘Accommodation ‘ to adequately protect IAR Beliefs/Opinion and Practice</a:t>
            </a:r>
          </a:p>
          <a:p>
            <a:pPr lvl="1"/>
            <a:r>
              <a:rPr lang="en-US" sz="2800" dirty="0">
                <a:latin typeface="Arial Rounded MT Bold" panose="020F0704030504030204" pitchFamily="34" charset="0"/>
              </a:rPr>
              <a:t>External Agency to Challenge IAR Belief/Opinion/Practice</a:t>
            </a:r>
          </a:p>
          <a:p>
            <a:pPr lvl="1"/>
            <a:r>
              <a:rPr lang="en-US" sz="2800" dirty="0">
                <a:latin typeface="Arial Rounded MT Bold" panose="020F0704030504030204" pitchFamily="34" charset="0"/>
              </a:rPr>
              <a:t>How can we benefit from Religious Resources</a:t>
            </a:r>
          </a:p>
          <a:p>
            <a:pPr marL="0" indent="0">
              <a:buNone/>
            </a:pPr>
            <a:endParaRPr lang="en-US" dirty="0" smtClean="0">
              <a:latin typeface="Arial Rounded MT Bold" panose="020F0704030504030204" pitchFamily="34" charset="0"/>
            </a:endParaRPr>
          </a:p>
          <a:p>
            <a:r>
              <a:rPr lang="en-US" dirty="0">
                <a:latin typeface="Arial Rounded MT Bold" panose="020F0704030504030204" pitchFamily="34" charset="0"/>
              </a:rPr>
              <a:t>The Doctrine of ‘Non-Entanglement’ </a:t>
            </a:r>
            <a:r>
              <a:rPr lang="en-US" dirty="0" err="1">
                <a:latin typeface="Arial Rounded MT Bold" panose="020F0704030504030204" pitchFamily="34" charset="0"/>
              </a:rPr>
              <a:t>Favours</a:t>
            </a:r>
            <a:r>
              <a:rPr lang="en-US" dirty="0">
                <a:latin typeface="Arial Rounded MT Bold" panose="020F0704030504030204" pitchFamily="34" charset="0"/>
              </a:rPr>
              <a:t> World Religions</a:t>
            </a:r>
          </a:p>
          <a:p>
            <a:pPr lvl="1"/>
            <a:r>
              <a:rPr lang="en-US" sz="2800" dirty="0">
                <a:latin typeface="Arial Rounded MT Bold" panose="020F0704030504030204" pitchFamily="34" charset="0"/>
              </a:rPr>
              <a:t>IAR Requires Entanglement</a:t>
            </a:r>
          </a:p>
          <a:p>
            <a:pPr marL="0" indent="0">
              <a:buNone/>
            </a:pPr>
            <a:endParaRPr lang="en-US" dirty="0" smtClean="0">
              <a:latin typeface="Arial Rounded MT Bold" panose="020F0704030504030204" pitchFamily="34" charset="0"/>
            </a:endParaRPr>
          </a:p>
          <a:p>
            <a:r>
              <a:rPr lang="en-US" dirty="0" smtClean="0">
                <a:latin typeface="Arial Rounded MT Bold" panose="020F0704030504030204" pitchFamily="34" charset="0"/>
              </a:rPr>
              <a:t>‘Culture’ More Acceptable than ‘Religion’ </a:t>
            </a:r>
            <a:endParaRPr lang="en-US" dirty="0">
              <a:latin typeface="Arial Rounded MT Bold" panose="020F0704030504030204" pitchFamily="34" charset="0"/>
            </a:endParaRPr>
          </a:p>
          <a:p>
            <a:pPr lvl="1"/>
            <a:r>
              <a:rPr lang="en-US" sz="2800" dirty="0">
                <a:latin typeface="Arial Rounded MT Bold" panose="020F0704030504030204" pitchFamily="34" charset="0"/>
              </a:rPr>
              <a:t>Syncretic Practices </a:t>
            </a:r>
            <a:endParaRPr lang="en-US" sz="2800" dirty="0" smtClean="0">
              <a:latin typeface="Arial Rounded MT Bold" panose="020F0704030504030204" pitchFamily="34" charset="0"/>
            </a:endParaRPr>
          </a:p>
          <a:p>
            <a:pPr lvl="1"/>
            <a:r>
              <a:rPr lang="en-US" sz="2800" dirty="0" smtClean="0">
                <a:latin typeface="Arial Rounded MT Bold" panose="020F0704030504030204" pitchFamily="34" charset="0"/>
              </a:rPr>
              <a:t>The process and result of the scrubbing by ‘state law’ of the religious character of  African Indigenous/ Customary Law</a:t>
            </a:r>
            <a:endParaRPr lang="en-ZA" sz="2800" dirty="0">
              <a:latin typeface="Arial Rounded MT Bold" panose="020F0704030504030204" pitchFamily="34" charset="0"/>
            </a:endParaRPr>
          </a:p>
          <a:p>
            <a:endParaRPr lang="en-US" dirty="0"/>
          </a:p>
        </p:txBody>
      </p:sp>
    </p:spTree>
    <p:extLst>
      <p:ext uri="{BB962C8B-B14F-4D97-AF65-F5344CB8AC3E}">
        <p14:creationId xmlns:p14="http://schemas.microsoft.com/office/powerpoint/2010/main" val="2415040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00099"/>
          </a:xfrm>
        </p:spPr>
        <p:txBody>
          <a:bodyPr/>
          <a:lstStyle/>
          <a:p>
            <a:r>
              <a:rPr lang="en-US" dirty="0" smtClean="0">
                <a:latin typeface="Arial Rounded MT Bold" panose="020F0704030504030204" pitchFamily="34" charset="0"/>
              </a:rPr>
              <a:t>PROTECTING IAR COMMUNITIES</a:t>
            </a:r>
            <a:endParaRPr lang="en-ZA" dirty="0">
              <a:latin typeface="Arial Rounded MT Bold" panose="020F0704030504030204" pitchFamily="34" charset="0"/>
            </a:endParaRPr>
          </a:p>
        </p:txBody>
      </p:sp>
      <p:sp>
        <p:nvSpPr>
          <p:cNvPr id="3" name="Content Placeholder 2"/>
          <p:cNvSpPr>
            <a:spLocks noGrp="1"/>
          </p:cNvSpPr>
          <p:nvPr>
            <p:ph idx="1"/>
          </p:nvPr>
        </p:nvSpPr>
        <p:spPr>
          <a:xfrm>
            <a:off x="0" y="800100"/>
            <a:ext cx="12192000" cy="6057899"/>
          </a:xfrm>
        </p:spPr>
        <p:txBody>
          <a:bodyPr>
            <a:normAutofit/>
          </a:bodyPr>
          <a:lstStyle/>
          <a:p>
            <a:r>
              <a:rPr lang="en-US" sz="3200" dirty="0" smtClean="0">
                <a:latin typeface="Arial Rounded MT Bold" panose="020F0704030504030204" pitchFamily="34" charset="0"/>
              </a:rPr>
              <a:t>What do we mean when we characterize IAR communities as ‘Communal’ of ‘Collective’</a:t>
            </a:r>
          </a:p>
          <a:p>
            <a:endParaRPr lang="en-US" sz="3200" dirty="0" smtClean="0">
              <a:latin typeface="Arial Rounded MT Bold" panose="020F0704030504030204" pitchFamily="34" charset="0"/>
            </a:endParaRPr>
          </a:p>
          <a:p>
            <a:r>
              <a:rPr lang="en-US" sz="3200" dirty="0" smtClean="0">
                <a:latin typeface="Arial Rounded MT Bold" panose="020F0704030504030204" pitchFamily="34" charset="0"/>
              </a:rPr>
              <a:t>What protection can be offered to IAR communities</a:t>
            </a:r>
          </a:p>
          <a:p>
            <a:pPr lvl="1"/>
            <a:r>
              <a:rPr lang="en-US" sz="2800" dirty="0" smtClean="0">
                <a:latin typeface="Arial Rounded MT Bold" panose="020F0704030504030204" pitchFamily="34" charset="0"/>
              </a:rPr>
              <a:t>Conversion/proselytization</a:t>
            </a:r>
          </a:p>
          <a:p>
            <a:pPr lvl="1"/>
            <a:r>
              <a:rPr lang="en-US" sz="2800" dirty="0" smtClean="0">
                <a:latin typeface="Arial Rounded MT Bold" panose="020F0704030504030204" pitchFamily="34" charset="0"/>
              </a:rPr>
              <a:t>Hate Speech/ Freedom of Expression</a:t>
            </a:r>
            <a:endParaRPr lang="en-US" sz="2800" dirty="0">
              <a:latin typeface="Arial Rounded MT Bold" panose="020F0704030504030204" pitchFamily="34" charset="0"/>
            </a:endParaRPr>
          </a:p>
          <a:p>
            <a:r>
              <a:rPr lang="en-US" sz="3200" dirty="0" smtClean="0">
                <a:latin typeface="Arial Rounded MT Bold" panose="020F0704030504030204" pitchFamily="34" charset="0"/>
              </a:rPr>
              <a:t>What </a:t>
            </a:r>
            <a:r>
              <a:rPr lang="en-US" sz="3200" dirty="0" smtClean="0">
                <a:latin typeface="Arial Rounded MT Bold" panose="020F0704030504030204" pitchFamily="34" charset="0"/>
              </a:rPr>
              <a:t>institutions of IAR Communities require further elaboration and recognition</a:t>
            </a:r>
          </a:p>
          <a:p>
            <a:pPr lvl="1"/>
            <a:r>
              <a:rPr lang="en-US" sz="2800" dirty="0" smtClean="0">
                <a:latin typeface="Arial Rounded MT Bold" panose="020F0704030504030204" pitchFamily="34" charset="0"/>
              </a:rPr>
              <a:t>Evidence of Some African States recognizing different institutions of IAR Communities including Traditional Justice Mechanisms outside the State Judicial structures</a:t>
            </a:r>
          </a:p>
          <a:p>
            <a:pPr marL="0" indent="0">
              <a:buNone/>
            </a:pPr>
            <a:r>
              <a:rPr lang="en-US" sz="3200" dirty="0" smtClean="0">
                <a:latin typeface="Arial Rounded MT Bold" panose="020F0704030504030204" pitchFamily="34" charset="0"/>
              </a:rPr>
              <a:t>	</a:t>
            </a:r>
            <a:endParaRPr lang="en-ZA" sz="3200" dirty="0">
              <a:latin typeface="Arial Rounded MT Bold" panose="020F0704030504030204" pitchFamily="34" charset="0"/>
            </a:endParaRPr>
          </a:p>
        </p:txBody>
      </p:sp>
    </p:spTree>
    <p:extLst>
      <p:ext uri="{BB962C8B-B14F-4D97-AF65-F5344CB8AC3E}">
        <p14:creationId xmlns:p14="http://schemas.microsoft.com/office/powerpoint/2010/main" val="1189355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39114"/>
          </a:xfrm>
        </p:spPr>
        <p:txBody>
          <a:bodyPr>
            <a:normAutofit/>
          </a:bodyPr>
          <a:lstStyle/>
          <a:p>
            <a:pPr algn="ctr"/>
            <a:r>
              <a:rPr lang="en-US" sz="3200" dirty="0" smtClean="0">
                <a:latin typeface="Arial Rounded MT Bold" panose="020F0704030504030204" pitchFamily="34" charset="0"/>
              </a:rPr>
              <a:t> IAR PRINCIPLES AND VALUES IN STATECRAFT</a:t>
            </a:r>
            <a:endParaRPr lang="en-ZA" sz="3200" dirty="0">
              <a:latin typeface="Arial Rounded MT Bold" panose="020F0704030504030204" pitchFamily="34" charset="0"/>
            </a:endParaRPr>
          </a:p>
        </p:txBody>
      </p:sp>
      <p:sp>
        <p:nvSpPr>
          <p:cNvPr id="3" name="Content Placeholder 2"/>
          <p:cNvSpPr>
            <a:spLocks noGrp="1"/>
          </p:cNvSpPr>
          <p:nvPr>
            <p:ph idx="1"/>
          </p:nvPr>
        </p:nvSpPr>
        <p:spPr>
          <a:xfrm>
            <a:off x="0" y="939114"/>
            <a:ext cx="10718800" cy="5918886"/>
          </a:xfrm>
        </p:spPr>
        <p:txBody>
          <a:bodyPr>
            <a:normAutofit lnSpcReduction="10000"/>
          </a:bodyPr>
          <a:lstStyle/>
          <a:p>
            <a:pPr marL="0" indent="0" algn="just">
              <a:buNone/>
            </a:pPr>
            <a:endParaRPr lang="en-US" sz="2000" dirty="0" smtClean="0">
              <a:latin typeface="Arial Rounded MT Bold" panose="020F0704030504030204" pitchFamily="34" charset="0"/>
            </a:endParaRPr>
          </a:p>
          <a:p>
            <a:pPr algn="just">
              <a:buFont typeface="Wingdings" panose="05000000000000000000" pitchFamily="2" charset="2"/>
              <a:buChar char="q"/>
            </a:pPr>
            <a:r>
              <a:rPr lang="en-US" sz="3200" dirty="0">
                <a:latin typeface="Arial Rounded MT Bold" panose="020F0704030504030204" pitchFamily="34" charset="0"/>
              </a:rPr>
              <a:t>IMPORTANT THAT IAR VALUES PRINCIPLES ALREADY PART OF PUBLIC GOVERNANCE IS  DEEPENED</a:t>
            </a:r>
          </a:p>
          <a:p>
            <a:pPr marL="0" indent="0" algn="just">
              <a:buNone/>
            </a:pPr>
            <a:endParaRPr lang="en-US" sz="3200" dirty="0" smtClean="0">
              <a:latin typeface="Arial Rounded MT Bold" panose="020F0704030504030204" pitchFamily="34" charset="0"/>
            </a:endParaRPr>
          </a:p>
          <a:p>
            <a:pPr algn="just">
              <a:buFont typeface="Wingdings" panose="05000000000000000000" pitchFamily="2" charset="2"/>
              <a:buChar char="q"/>
            </a:pPr>
            <a:r>
              <a:rPr lang="en-US" sz="3200" dirty="0" smtClean="0">
                <a:latin typeface="Arial Rounded MT Bold" panose="020F0704030504030204" pitchFamily="34" charset="0"/>
              </a:rPr>
              <a:t>WHAT IAR VALUES ARE IMPORTANT FOR STATECRAFT</a:t>
            </a:r>
          </a:p>
          <a:p>
            <a:pPr algn="just">
              <a:buFont typeface="Wingdings" panose="05000000000000000000" pitchFamily="2" charset="2"/>
              <a:buChar char="q"/>
            </a:pPr>
            <a:endParaRPr lang="en-US" sz="3200" dirty="0" smtClean="0">
              <a:latin typeface="Arial Rounded MT Bold" panose="020F0704030504030204" pitchFamily="34" charset="0"/>
            </a:endParaRPr>
          </a:p>
          <a:p>
            <a:pPr lvl="1" algn="just">
              <a:buFont typeface="Wingdings" panose="05000000000000000000" pitchFamily="2" charset="2"/>
              <a:buChar char="q"/>
            </a:pPr>
            <a:r>
              <a:rPr lang="en-US" sz="3200" dirty="0" smtClean="0">
                <a:latin typeface="Arial Rounded MT Bold" panose="020F0704030504030204" pitchFamily="34" charset="0"/>
              </a:rPr>
              <a:t>HOW CAN RELIGIOUS RESOURCES ASSIST</a:t>
            </a:r>
          </a:p>
          <a:p>
            <a:pPr marL="457200" lvl="1" indent="0" algn="just">
              <a:buNone/>
            </a:pPr>
            <a:endParaRPr lang="en-US" sz="3200" dirty="0" smtClean="0">
              <a:latin typeface="Arial Rounded MT Bold" panose="020F0704030504030204" pitchFamily="34" charset="0"/>
            </a:endParaRPr>
          </a:p>
          <a:p>
            <a:pPr algn="just">
              <a:buFont typeface="Wingdings" panose="05000000000000000000" pitchFamily="2" charset="2"/>
              <a:buChar char="q"/>
            </a:pPr>
            <a:r>
              <a:rPr lang="en-US" sz="3200" smtClean="0">
                <a:latin typeface="Arial Rounded MT Bold" panose="020F0704030504030204" pitchFamily="34" charset="0"/>
              </a:rPr>
              <a:t>RELIGIOUS PRINCIPLES IN ADUDICATION</a:t>
            </a:r>
            <a:r>
              <a:rPr lang="en-US" sz="3200" smtClean="0">
                <a:latin typeface="Arial Rounded MT Bold" panose="020F0704030504030204" pitchFamily="34" charset="0"/>
              </a:rPr>
              <a:t> </a:t>
            </a:r>
          </a:p>
          <a:p>
            <a:pPr lvl="1" algn="just">
              <a:buFont typeface="Wingdings" panose="05000000000000000000" pitchFamily="2" charset="2"/>
              <a:buChar char="q"/>
            </a:pPr>
            <a:r>
              <a:rPr lang="en-US" sz="2800" smtClean="0">
                <a:latin typeface="Arial Rounded MT Bold" panose="020F0704030504030204" pitchFamily="34" charset="0"/>
              </a:rPr>
              <a:t>THE </a:t>
            </a:r>
            <a:r>
              <a:rPr lang="en-US" sz="2800" dirty="0" smtClean="0">
                <a:latin typeface="Arial Rounded MT Bold" panose="020F0704030504030204" pitchFamily="34" charset="0"/>
              </a:rPr>
              <a:t>SOUTH AFRICAN JUDICIARY AND UBUNTU</a:t>
            </a:r>
            <a:endParaRPr lang="en-ZA" sz="2800" dirty="0" smtClean="0">
              <a:latin typeface="Arial Rounded MT Bold" panose="020F0704030504030204" pitchFamily="34" charset="0"/>
            </a:endParaRPr>
          </a:p>
          <a:p>
            <a:pPr lvl="1" algn="just">
              <a:buFont typeface="Wingdings" panose="05000000000000000000" pitchFamily="2" charset="2"/>
              <a:buChar char="q"/>
            </a:pPr>
            <a:endParaRPr lang="en-ZA" sz="3200" dirty="0">
              <a:latin typeface="Arial Rounded MT Bold" panose="020F07040305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18800" y="5829300"/>
            <a:ext cx="1850268" cy="1028700"/>
          </a:xfrm>
          <a:prstGeom prst="rect">
            <a:avLst/>
          </a:prstGeom>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3369435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12192000" cy="3687891"/>
          </a:xfrm>
        </p:spPr>
        <p:txBody>
          <a:bodyPr/>
          <a:lstStyle/>
          <a:p>
            <a:r>
              <a:rPr lang="en-US" dirty="0" smtClean="0">
                <a:latin typeface="Arial Rounded MT Bold" panose="020F0704030504030204" pitchFamily="34" charset="0"/>
              </a:rPr>
              <a:t>                  THANK YOU VERY MUCH </a:t>
            </a:r>
            <a:endParaRPr lang="en-ZA" dirty="0">
              <a:latin typeface="Arial Rounded MT Bold" panose="020F0704030504030204" pitchFamily="34"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65621" y="3583459"/>
            <a:ext cx="6252519" cy="2900184"/>
          </a:xfrm>
          <a:prstGeom prst="rect">
            <a:avLst/>
          </a:prstGeom>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1410235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8AC822DC642644F94978CBEB8F6094B" ma:contentTypeVersion="14" ma:contentTypeDescription="Create a new document." ma:contentTypeScope="" ma:versionID="c94207d0367a73362e78d70a5c07203a">
  <xsd:schema xmlns:xsd="http://www.w3.org/2001/XMLSchema" xmlns:xs="http://www.w3.org/2001/XMLSchema" xmlns:p="http://schemas.microsoft.com/office/2006/metadata/properties" xmlns:ns3="bfd7b122-4b0b-40e0-a2c3-5bc360aa713d" xmlns:ns4="78d87410-f2b2-4d90-a328-1d537bf1108c" targetNamespace="http://schemas.microsoft.com/office/2006/metadata/properties" ma:root="true" ma:fieldsID="2f41f8f400f01d9476956a3a63354146" ns3:_="" ns4:_="">
    <xsd:import namespace="bfd7b122-4b0b-40e0-a2c3-5bc360aa713d"/>
    <xsd:import namespace="78d87410-f2b2-4d90-a328-1d537bf1108c"/>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4:SharedWithUsers" minOccurs="0"/>
                <xsd:element ref="ns4:SharedWithDetails" minOccurs="0"/>
                <xsd:element ref="ns4:SharingHintHash"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d7b122-4b0b-40e0-a2c3-5bc360aa71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8d87410-f2b2-4d90-a328-1d537bf1108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984D112-44AC-41C5-976E-AE577C1F7EA1}">
  <ds:schemaRefs>
    <ds:schemaRef ds:uri="http://www.w3.org/XML/1998/namespac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purl.org/dc/dcmitype/"/>
    <ds:schemaRef ds:uri="78d87410-f2b2-4d90-a328-1d537bf1108c"/>
    <ds:schemaRef ds:uri="bfd7b122-4b0b-40e0-a2c3-5bc360aa713d"/>
    <ds:schemaRef ds:uri="http://purl.org/dc/terms/"/>
  </ds:schemaRefs>
</ds:datastoreItem>
</file>

<file path=customXml/itemProps2.xml><?xml version="1.0" encoding="utf-8"?>
<ds:datastoreItem xmlns:ds="http://schemas.openxmlformats.org/officeDocument/2006/customXml" ds:itemID="{66AEC499-BB64-4C09-AAE3-780BF2CE795B}">
  <ds:schemaRefs>
    <ds:schemaRef ds:uri="http://schemas.microsoft.com/sharepoint/v3/contenttype/forms"/>
  </ds:schemaRefs>
</ds:datastoreItem>
</file>

<file path=customXml/itemProps3.xml><?xml version="1.0" encoding="utf-8"?>
<ds:datastoreItem xmlns:ds="http://schemas.openxmlformats.org/officeDocument/2006/customXml" ds:itemID="{1069AEBC-71EA-42F6-B3DF-F5C5319DDA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d7b122-4b0b-40e0-a2c3-5bc360aa713d"/>
    <ds:schemaRef ds:uri="78d87410-f2b2-4d90-a328-1d537bf110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4847</TotalTime>
  <Words>707</Words>
  <Application>Microsoft Office PowerPoint</Application>
  <PresentationFormat>Widescreen</PresentationFormat>
  <Paragraphs>91</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 Rounded MT Bold</vt:lpstr>
      <vt:lpstr>Calibri</vt:lpstr>
      <vt:lpstr>Calibri Light</vt:lpstr>
      <vt:lpstr>Wingdings</vt:lpstr>
      <vt:lpstr>Office Theme</vt:lpstr>
      <vt:lpstr>A RESEARCH AGENDA FOR INDIGENOUS AFRICAN RELIGION(S) AND THE LAW   ES NWAUCHE Professor of Law NELSON MANDELA SCHOOL OF LAW</vt:lpstr>
      <vt:lpstr>OUTLINE</vt:lpstr>
      <vt:lpstr>OVERVIEW</vt:lpstr>
      <vt:lpstr>    WHY A  RESEARCH AGENDA  FOR INDIGENOUS AFRICAN RELIGION AND LAW</vt:lpstr>
      <vt:lpstr>THE DISMAL STATE OF THE IMPACT OF LAW ON INDIGENOUS AFRICAN RELIGION AND THE ‘POTENTIAL’ REDEMPTION OF RELIGIOUS RESOURCES  </vt:lpstr>
      <vt:lpstr>IAR BELIEFS/OPINION AND PRACTICE</vt:lpstr>
      <vt:lpstr>PROTECTING IAR COMMUNITIES</vt:lpstr>
      <vt:lpstr> IAR PRINCIPLES AND VALUES IN STATECRAFT</vt:lpstr>
      <vt:lpstr>                  THANK YOU VERY MUCH </vt:lpstr>
    </vt:vector>
  </TitlesOfParts>
  <Company>University of Fort Hare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Author</dc:creator>
  <cp:lastModifiedBy>Author</cp:lastModifiedBy>
  <cp:revision>76</cp:revision>
  <dcterms:created xsi:type="dcterms:W3CDTF">2020-11-24T19:26:24Z</dcterms:created>
  <dcterms:modified xsi:type="dcterms:W3CDTF">2022-04-15T07:10:45Z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0x01010098AC822DC642644F94978CBEB8F6094B</vt:lpwstr>
  </property>
</Properties>
</file>